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62" r:id="rId5"/>
    <p:sldId id="263" r:id="rId6"/>
    <p:sldId id="284" r:id="rId7"/>
    <p:sldId id="283" r:id="rId8"/>
    <p:sldId id="258" r:id="rId9"/>
    <p:sldId id="264" r:id="rId10"/>
    <p:sldId id="267" r:id="rId11"/>
    <p:sldId id="265" r:id="rId12"/>
    <p:sldId id="259" r:id="rId13"/>
    <p:sldId id="286" r:id="rId14"/>
    <p:sldId id="287" r:id="rId15"/>
    <p:sldId id="278" r:id="rId16"/>
    <p:sldId id="273" r:id="rId17"/>
    <p:sldId id="274" r:id="rId18"/>
    <p:sldId id="280" r:id="rId19"/>
    <p:sldId id="276" r:id="rId20"/>
    <p:sldId id="277" r:id="rId21"/>
    <p:sldId id="279" r:id="rId22"/>
    <p:sldId id="275" r:id="rId23"/>
    <p:sldId id="260" r:id="rId24"/>
    <p:sldId id="266" r:id="rId25"/>
    <p:sldId id="281" r:id="rId26"/>
    <p:sldId id="269" r:id="rId27"/>
    <p:sldId id="270" r:id="rId28"/>
    <p:sldId id="282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0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6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48DB8-91A5-734F-BC81-1E33016C5D7E}" type="doc">
      <dgm:prSet loTypeId="urn:microsoft.com/office/officeart/2005/8/layout/pyramid1" loCatId="" qsTypeId="urn:microsoft.com/office/officeart/2005/8/quickstyle/simple4" qsCatId="simple" csTypeId="urn:microsoft.com/office/officeart/2005/8/colors/accent5_5" csCatId="accent5" phldr="1"/>
      <dgm:spPr/>
    </dgm:pt>
    <dgm:pt modelId="{CA02A4C0-B8BB-AC4B-9692-95E4ECA11E21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创造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2B7F1F70-062F-3D48-8EA0-0DDECB72825E}" type="parTrans" cxnId="{07F4FEAF-D44C-2545-BF91-90462DCB281D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EB0F0FA5-CCB0-9545-AC2E-DCFAB4E9D21A}" type="sibTrans" cxnId="{07F4FEAF-D44C-2545-BF91-90462DCB281D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397675FF-DA82-2F45-8313-F5A7B999D68D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评估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CC13ED3D-169F-0B4B-80FC-B4F079D5AC7B}" type="parTrans" cxnId="{FEB33F4D-4A55-7F44-8547-E48891482F25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E426415E-16F3-5144-86B5-826805EEB030}" type="sibTrans" cxnId="{FEB33F4D-4A55-7F44-8547-E48891482F25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742E91EC-84AC-CD4B-B692-122B98B35CD2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分析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A554EC44-FCDE-B549-9A23-654FBB8628EF}" type="parTrans" cxnId="{A8631378-51AD-F744-B91A-510E5AD4A3B6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664E4478-51CB-7A47-8E34-A900645B6EEF}" type="sibTrans" cxnId="{A8631378-51AD-F744-B91A-510E5AD4A3B6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1E3CCCAC-62A2-9B47-BFE2-5EA047D2E2ED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应用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3732E69E-4552-A041-B90C-159273A53E65}" type="parTrans" cxnId="{0E2204B8-1FFE-C648-A425-7CDC8EE24E7C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5186D83D-6066-E545-AB33-936E970B3FAC}" type="sibTrans" cxnId="{0E2204B8-1FFE-C648-A425-7CDC8EE24E7C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D5F87E35-F1DE-DA45-9C8C-706F96B85ABE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理解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58EA05E6-766B-2E4A-B09C-52C72AD2C346}" type="parTrans" cxnId="{E2AF4B86-3860-C74C-B743-DF5F35529FFF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B510DC00-BE43-D64B-9E92-251E792ADCEA}" type="sibTrans" cxnId="{E2AF4B86-3860-C74C-B743-DF5F35529FFF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D96FF8F8-AD68-6F42-9734-43FC3FE42F1C}">
      <dgm:prSet phldrT="[Text]"/>
      <dgm:spPr/>
      <dgm:t>
        <a:bodyPr/>
        <a:lstStyle/>
        <a:p>
          <a:r>
            <a:rPr lang="zh-CN" altLang="en-US" dirty="0" smtClean="0">
              <a:latin typeface="黑体"/>
              <a:ea typeface="黑体"/>
              <a:cs typeface="黑体"/>
            </a:rPr>
            <a:t>记忆</a:t>
          </a:r>
          <a:endParaRPr lang="en-US" dirty="0">
            <a:latin typeface="黑体"/>
            <a:ea typeface="黑体"/>
            <a:cs typeface="黑体"/>
          </a:endParaRPr>
        </a:p>
      </dgm:t>
    </dgm:pt>
    <dgm:pt modelId="{075BA4F6-4BB2-7149-B01B-10EBCA994D63}" type="parTrans" cxnId="{8AD3A1B4-FBBC-D644-9C5D-89B7BB77B7FA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48FA00F4-B5BB-9F42-9018-6F541E36C351}" type="sibTrans" cxnId="{8AD3A1B4-FBBC-D644-9C5D-89B7BB77B7FA}">
      <dgm:prSet/>
      <dgm:spPr/>
      <dgm:t>
        <a:bodyPr/>
        <a:lstStyle/>
        <a:p>
          <a:endParaRPr lang="en-US">
            <a:latin typeface="黑体"/>
            <a:ea typeface="黑体"/>
            <a:cs typeface="黑体"/>
          </a:endParaRPr>
        </a:p>
      </dgm:t>
    </dgm:pt>
    <dgm:pt modelId="{1A1E5FB5-9461-414A-ABA1-4726AB9676DA}" type="pres">
      <dgm:prSet presAssocID="{28548DB8-91A5-734F-BC81-1E33016C5D7E}" presName="Name0" presStyleCnt="0">
        <dgm:presLayoutVars>
          <dgm:dir/>
          <dgm:animLvl val="lvl"/>
          <dgm:resizeHandles val="exact"/>
        </dgm:presLayoutVars>
      </dgm:prSet>
      <dgm:spPr/>
    </dgm:pt>
    <dgm:pt modelId="{F5518358-CCB3-3A44-9963-8B7C7A464344}" type="pres">
      <dgm:prSet presAssocID="{CA02A4C0-B8BB-AC4B-9692-95E4ECA11E21}" presName="Name8" presStyleCnt="0"/>
      <dgm:spPr/>
    </dgm:pt>
    <dgm:pt modelId="{2CC71814-463C-404B-B673-086685AF7C44}" type="pres">
      <dgm:prSet presAssocID="{CA02A4C0-B8BB-AC4B-9692-95E4ECA11E21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37D95-C5BD-1C4C-B9A4-D28750DC6827}" type="pres">
      <dgm:prSet presAssocID="{CA02A4C0-B8BB-AC4B-9692-95E4ECA11E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84D81-FF75-024B-961B-6036B65E574D}" type="pres">
      <dgm:prSet presAssocID="{397675FF-DA82-2F45-8313-F5A7B999D68D}" presName="Name8" presStyleCnt="0"/>
      <dgm:spPr/>
    </dgm:pt>
    <dgm:pt modelId="{F2099A5E-99CD-DF4F-9E26-1E6159DB969B}" type="pres">
      <dgm:prSet presAssocID="{397675FF-DA82-2F45-8313-F5A7B999D68D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BCB3A-A495-7948-8DB5-F6AA3F725D10}" type="pres">
      <dgm:prSet presAssocID="{397675FF-DA82-2F45-8313-F5A7B999D68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73839-DB59-1E4E-B30B-081ABEEA8E96}" type="pres">
      <dgm:prSet presAssocID="{742E91EC-84AC-CD4B-B692-122B98B35CD2}" presName="Name8" presStyleCnt="0"/>
      <dgm:spPr/>
    </dgm:pt>
    <dgm:pt modelId="{B6A0F49E-A92B-7A45-895F-C5BB7C998D5B}" type="pres">
      <dgm:prSet presAssocID="{742E91EC-84AC-CD4B-B692-122B98B35CD2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6AC6-16BB-3347-A884-0F9573EF739F}" type="pres">
      <dgm:prSet presAssocID="{742E91EC-84AC-CD4B-B692-122B98B35CD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6C46D-5902-2443-9F18-CA7E83B6A780}" type="pres">
      <dgm:prSet presAssocID="{1E3CCCAC-62A2-9B47-BFE2-5EA047D2E2ED}" presName="Name8" presStyleCnt="0"/>
      <dgm:spPr/>
    </dgm:pt>
    <dgm:pt modelId="{19E0E73D-059D-5347-8F21-1E9D7EAD365F}" type="pres">
      <dgm:prSet presAssocID="{1E3CCCAC-62A2-9B47-BFE2-5EA047D2E2ED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C676D-BD9E-A542-ACEB-906CAC8C1F96}" type="pres">
      <dgm:prSet presAssocID="{1E3CCCAC-62A2-9B47-BFE2-5EA047D2E2E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726C5-18E1-5A40-A1E1-457B8D849BD6}" type="pres">
      <dgm:prSet presAssocID="{D5F87E35-F1DE-DA45-9C8C-706F96B85ABE}" presName="Name8" presStyleCnt="0"/>
      <dgm:spPr/>
    </dgm:pt>
    <dgm:pt modelId="{E6ADE12C-EA89-AA46-B432-8F58D8685299}" type="pres">
      <dgm:prSet presAssocID="{D5F87E35-F1DE-DA45-9C8C-706F96B85ABE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40CDA-71E5-944D-BB7A-99A40703C3B5}" type="pres">
      <dgm:prSet presAssocID="{D5F87E35-F1DE-DA45-9C8C-706F96B85AB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B06F9-0CED-8A45-BD85-7894A1FA8760}" type="pres">
      <dgm:prSet presAssocID="{D96FF8F8-AD68-6F42-9734-43FC3FE42F1C}" presName="Name8" presStyleCnt="0"/>
      <dgm:spPr/>
    </dgm:pt>
    <dgm:pt modelId="{D6A3F81B-150D-3D47-BA2A-700712F48A3A}" type="pres">
      <dgm:prSet presAssocID="{D96FF8F8-AD68-6F42-9734-43FC3FE42F1C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36305-CE66-9540-8D1A-8B48DFFC803B}" type="pres">
      <dgm:prSet presAssocID="{D96FF8F8-AD68-6F42-9734-43FC3FE42F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EF3712-0E0C-0A43-9CB4-918CDD4AF2D8}" type="presOf" srcId="{D5F87E35-F1DE-DA45-9C8C-706F96B85ABE}" destId="{60F40CDA-71E5-944D-BB7A-99A40703C3B5}" srcOrd="1" destOrd="0" presId="urn:microsoft.com/office/officeart/2005/8/layout/pyramid1"/>
    <dgm:cxn modelId="{33576180-507F-F74B-932E-D7EE94DCF6EF}" type="presOf" srcId="{CA02A4C0-B8BB-AC4B-9692-95E4ECA11E21}" destId="{8D937D95-C5BD-1C4C-B9A4-D28750DC6827}" srcOrd="1" destOrd="0" presId="urn:microsoft.com/office/officeart/2005/8/layout/pyramid1"/>
    <dgm:cxn modelId="{FFF45F10-BA8D-664D-9CB2-3CF85F9EAB8F}" type="presOf" srcId="{397675FF-DA82-2F45-8313-F5A7B999D68D}" destId="{F2099A5E-99CD-DF4F-9E26-1E6159DB969B}" srcOrd="0" destOrd="0" presId="urn:microsoft.com/office/officeart/2005/8/layout/pyramid1"/>
    <dgm:cxn modelId="{FEB33F4D-4A55-7F44-8547-E48891482F25}" srcId="{28548DB8-91A5-734F-BC81-1E33016C5D7E}" destId="{397675FF-DA82-2F45-8313-F5A7B999D68D}" srcOrd="1" destOrd="0" parTransId="{CC13ED3D-169F-0B4B-80FC-B4F079D5AC7B}" sibTransId="{E426415E-16F3-5144-86B5-826805EEB030}"/>
    <dgm:cxn modelId="{5E4F2861-1E40-A24A-9B34-83DC77EAF917}" type="presOf" srcId="{D5F87E35-F1DE-DA45-9C8C-706F96B85ABE}" destId="{E6ADE12C-EA89-AA46-B432-8F58D8685299}" srcOrd="0" destOrd="0" presId="urn:microsoft.com/office/officeart/2005/8/layout/pyramid1"/>
    <dgm:cxn modelId="{CFD7DF09-FF0B-DC47-AE00-198F61463012}" type="presOf" srcId="{28548DB8-91A5-734F-BC81-1E33016C5D7E}" destId="{1A1E5FB5-9461-414A-ABA1-4726AB9676DA}" srcOrd="0" destOrd="0" presId="urn:microsoft.com/office/officeart/2005/8/layout/pyramid1"/>
    <dgm:cxn modelId="{721B3498-05B2-A14E-8913-6CFF4696B618}" type="presOf" srcId="{397675FF-DA82-2F45-8313-F5A7B999D68D}" destId="{17DBCB3A-A495-7948-8DB5-F6AA3F725D10}" srcOrd="1" destOrd="0" presId="urn:microsoft.com/office/officeart/2005/8/layout/pyramid1"/>
    <dgm:cxn modelId="{B9140F1E-882C-3D40-BA8B-9575128A575F}" type="presOf" srcId="{D96FF8F8-AD68-6F42-9734-43FC3FE42F1C}" destId="{14536305-CE66-9540-8D1A-8B48DFFC803B}" srcOrd="1" destOrd="0" presId="urn:microsoft.com/office/officeart/2005/8/layout/pyramid1"/>
    <dgm:cxn modelId="{F0F97035-32C2-EA4A-ACDB-36DCD20F8EFF}" type="presOf" srcId="{CA02A4C0-B8BB-AC4B-9692-95E4ECA11E21}" destId="{2CC71814-463C-404B-B673-086685AF7C44}" srcOrd="0" destOrd="0" presId="urn:microsoft.com/office/officeart/2005/8/layout/pyramid1"/>
    <dgm:cxn modelId="{4FA4C5DF-F090-E144-9688-84E8113CCFDD}" type="presOf" srcId="{742E91EC-84AC-CD4B-B692-122B98B35CD2}" destId="{B6A0F49E-A92B-7A45-895F-C5BB7C998D5B}" srcOrd="0" destOrd="0" presId="urn:microsoft.com/office/officeart/2005/8/layout/pyramid1"/>
    <dgm:cxn modelId="{6B7B083E-5668-4A49-B7FF-657BC61C04FD}" type="presOf" srcId="{D96FF8F8-AD68-6F42-9734-43FC3FE42F1C}" destId="{D6A3F81B-150D-3D47-BA2A-700712F48A3A}" srcOrd="0" destOrd="0" presId="urn:microsoft.com/office/officeart/2005/8/layout/pyramid1"/>
    <dgm:cxn modelId="{07F4FEAF-D44C-2545-BF91-90462DCB281D}" srcId="{28548DB8-91A5-734F-BC81-1E33016C5D7E}" destId="{CA02A4C0-B8BB-AC4B-9692-95E4ECA11E21}" srcOrd="0" destOrd="0" parTransId="{2B7F1F70-062F-3D48-8EA0-0DDECB72825E}" sibTransId="{EB0F0FA5-CCB0-9545-AC2E-DCFAB4E9D21A}"/>
    <dgm:cxn modelId="{0E2204B8-1FFE-C648-A425-7CDC8EE24E7C}" srcId="{28548DB8-91A5-734F-BC81-1E33016C5D7E}" destId="{1E3CCCAC-62A2-9B47-BFE2-5EA047D2E2ED}" srcOrd="3" destOrd="0" parTransId="{3732E69E-4552-A041-B90C-159273A53E65}" sibTransId="{5186D83D-6066-E545-AB33-936E970B3FAC}"/>
    <dgm:cxn modelId="{8AD3A1B4-FBBC-D644-9C5D-89B7BB77B7FA}" srcId="{28548DB8-91A5-734F-BC81-1E33016C5D7E}" destId="{D96FF8F8-AD68-6F42-9734-43FC3FE42F1C}" srcOrd="5" destOrd="0" parTransId="{075BA4F6-4BB2-7149-B01B-10EBCA994D63}" sibTransId="{48FA00F4-B5BB-9F42-9018-6F541E36C351}"/>
    <dgm:cxn modelId="{569A0C01-8D78-4F43-8AEC-5D04D849A5BE}" type="presOf" srcId="{1E3CCCAC-62A2-9B47-BFE2-5EA047D2E2ED}" destId="{A4BC676D-BD9E-A542-ACEB-906CAC8C1F96}" srcOrd="1" destOrd="0" presId="urn:microsoft.com/office/officeart/2005/8/layout/pyramid1"/>
    <dgm:cxn modelId="{A8631378-51AD-F744-B91A-510E5AD4A3B6}" srcId="{28548DB8-91A5-734F-BC81-1E33016C5D7E}" destId="{742E91EC-84AC-CD4B-B692-122B98B35CD2}" srcOrd="2" destOrd="0" parTransId="{A554EC44-FCDE-B549-9A23-654FBB8628EF}" sibTransId="{664E4478-51CB-7A47-8E34-A900645B6EEF}"/>
    <dgm:cxn modelId="{BCB953C1-DD02-A147-B412-560761C1EA67}" type="presOf" srcId="{1E3CCCAC-62A2-9B47-BFE2-5EA047D2E2ED}" destId="{19E0E73D-059D-5347-8F21-1E9D7EAD365F}" srcOrd="0" destOrd="0" presId="urn:microsoft.com/office/officeart/2005/8/layout/pyramid1"/>
    <dgm:cxn modelId="{E2AF4B86-3860-C74C-B743-DF5F35529FFF}" srcId="{28548DB8-91A5-734F-BC81-1E33016C5D7E}" destId="{D5F87E35-F1DE-DA45-9C8C-706F96B85ABE}" srcOrd="4" destOrd="0" parTransId="{58EA05E6-766B-2E4A-B09C-52C72AD2C346}" sibTransId="{B510DC00-BE43-D64B-9E92-251E792ADCEA}"/>
    <dgm:cxn modelId="{D47ABF52-31BD-9948-BC3D-FB3397CE8BA4}" type="presOf" srcId="{742E91EC-84AC-CD4B-B692-122B98B35CD2}" destId="{87586AC6-16BB-3347-A884-0F9573EF739F}" srcOrd="1" destOrd="0" presId="urn:microsoft.com/office/officeart/2005/8/layout/pyramid1"/>
    <dgm:cxn modelId="{9D331801-BAC3-0340-AB92-DAB56BBDA814}" type="presParOf" srcId="{1A1E5FB5-9461-414A-ABA1-4726AB9676DA}" destId="{F5518358-CCB3-3A44-9963-8B7C7A464344}" srcOrd="0" destOrd="0" presId="urn:microsoft.com/office/officeart/2005/8/layout/pyramid1"/>
    <dgm:cxn modelId="{50D76927-6DC3-F44A-895D-67F4D5952E0B}" type="presParOf" srcId="{F5518358-CCB3-3A44-9963-8B7C7A464344}" destId="{2CC71814-463C-404B-B673-086685AF7C44}" srcOrd="0" destOrd="0" presId="urn:microsoft.com/office/officeart/2005/8/layout/pyramid1"/>
    <dgm:cxn modelId="{9C178272-B3BA-1845-AFA9-E349FD1BB481}" type="presParOf" srcId="{F5518358-CCB3-3A44-9963-8B7C7A464344}" destId="{8D937D95-C5BD-1C4C-B9A4-D28750DC6827}" srcOrd="1" destOrd="0" presId="urn:microsoft.com/office/officeart/2005/8/layout/pyramid1"/>
    <dgm:cxn modelId="{DD06CE7A-72AE-8C49-80DF-154C1D3B2D82}" type="presParOf" srcId="{1A1E5FB5-9461-414A-ABA1-4726AB9676DA}" destId="{A0784D81-FF75-024B-961B-6036B65E574D}" srcOrd="1" destOrd="0" presId="urn:microsoft.com/office/officeart/2005/8/layout/pyramid1"/>
    <dgm:cxn modelId="{83BBC492-5E09-0546-9A22-9EF3F297D56A}" type="presParOf" srcId="{A0784D81-FF75-024B-961B-6036B65E574D}" destId="{F2099A5E-99CD-DF4F-9E26-1E6159DB969B}" srcOrd="0" destOrd="0" presId="urn:microsoft.com/office/officeart/2005/8/layout/pyramid1"/>
    <dgm:cxn modelId="{3BB4A9C6-E2A2-A845-8E4E-9FCA4C5F8844}" type="presParOf" srcId="{A0784D81-FF75-024B-961B-6036B65E574D}" destId="{17DBCB3A-A495-7948-8DB5-F6AA3F725D10}" srcOrd="1" destOrd="0" presId="urn:microsoft.com/office/officeart/2005/8/layout/pyramid1"/>
    <dgm:cxn modelId="{1218A5D1-DFD7-C244-8212-7C06BD47867F}" type="presParOf" srcId="{1A1E5FB5-9461-414A-ABA1-4726AB9676DA}" destId="{BC273839-DB59-1E4E-B30B-081ABEEA8E96}" srcOrd="2" destOrd="0" presId="urn:microsoft.com/office/officeart/2005/8/layout/pyramid1"/>
    <dgm:cxn modelId="{47EBD668-C1EE-BC4B-883D-DE359476CA2F}" type="presParOf" srcId="{BC273839-DB59-1E4E-B30B-081ABEEA8E96}" destId="{B6A0F49E-A92B-7A45-895F-C5BB7C998D5B}" srcOrd="0" destOrd="0" presId="urn:microsoft.com/office/officeart/2005/8/layout/pyramid1"/>
    <dgm:cxn modelId="{6010308C-64E0-554A-80EE-3867FBE7AA89}" type="presParOf" srcId="{BC273839-DB59-1E4E-B30B-081ABEEA8E96}" destId="{87586AC6-16BB-3347-A884-0F9573EF739F}" srcOrd="1" destOrd="0" presId="urn:microsoft.com/office/officeart/2005/8/layout/pyramid1"/>
    <dgm:cxn modelId="{CB6D23D3-B1C1-C147-936C-523743EFAD23}" type="presParOf" srcId="{1A1E5FB5-9461-414A-ABA1-4726AB9676DA}" destId="{DD16C46D-5902-2443-9F18-CA7E83B6A780}" srcOrd="3" destOrd="0" presId="urn:microsoft.com/office/officeart/2005/8/layout/pyramid1"/>
    <dgm:cxn modelId="{EEADCAFF-23D3-7D4A-9C26-D3CB0B94105F}" type="presParOf" srcId="{DD16C46D-5902-2443-9F18-CA7E83B6A780}" destId="{19E0E73D-059D-5347-8F21-1E9D7EAD365F}" srcOrd="0" destOrd="0" presId="urn:microsoft.com/office/officeart/2005/8/layout/pyramid1"/>
    <dgm:cxn modelId="{15A5CCBE-9196-684C-9566-43B22F8C66F1}" type="presParOf" srcId="{DD16C46D-5902-2443-9F18-CA7E83B6A780}" destId="{A4BC676D-BD9E-A542-ACEB-906CAC8C1F96}" srcOrd="1" destOrd="0" presId="urn:microsoft.com/office/officeart/2005/8/layout/pyramid1"/>
    <dgm:cxn modelId="{4CF4356B-A81C-0B49-9788-3D0432930EE1}" type="presParOf" srcId="{1A1E5FB5-9461-414A-ABA1-4726AB9676DA}" destId="{A6F726C5-18E1-5A40-A1E1-457B8D849BD6}" srcOrd="4" destOrd="0" presId="urn:microsoft.com/office/officeart/2005/8/layout/pyramid1"/>
    <dgm:cxn modelId="{31E7E7A4-D507-A747-A978-F264C3420CA4}" type="presParOf" srcId="{A6F726C5-18E1-5A40-A1E1-457B8D849BD6}" destId="{E6ADE12C-EA89-AA46-B432-8F58D8685299}" srcOrd="0" destOrd="0" presId="urn:microsoft.com/office/officeart/2005/8/layout/pyramid1"/>
    <dgm:cxn modelId="{25E8DD4E-08BE-CE45-A415-1253F96371FA}" type="presParOf" srcId="{A6F726C5-18E1-5A40-A1E1-457B8D849BD6}" destId="{60F40CDA-71E5-944D-BB7A-99A40703C3B5}" srcOrd="1" destOrd="0" presId="urn:microsoft.com/office/officeart/2005/8/layout/pyramid1"/>
    <dgm:cxn modelId="{24E81B09-1502-FF4F-9711-25CCE61A74BF}" type="presParOf" srcId="{1A1E5FB5-9461-414A-ABA1-4726AB9676DA}" destId="{DD1B06F9-0CED-8A45-BD85-7894A1FA8760}" srcOrd="5" destOrd="0" presId="urn:microsoft.com/office/officeart/2005/8/layout/pyramid1"/>
    <dgm:cxn modelId="{02D3EF46-6C6B-F84A-9180-03CF9EB15475}" type="presParOf" srcId="{DD1B06F9-0CED-8A45-BD85-7894A1FA8760}" destId="{D6A3F81B-150D-3D47-BA2A-700712F48A3A}" srcOrd="0" destOrd="0" presId="urn:microsoft.com/office/officeart/2005/8/layout/pyramid1"/>
    <dgm:cxn modelId="{16AA6F4D-633D-AF42-8EED-8F9B6A29B2E2}" type="presParOf" srcId="{DD1B06F9-0CED-8A45-BD85-7894A1FA8760}" destId="{14536305-CE66-9540-8D1A-8B48DFFC803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71814-463C-404B-B673-086685AF7C44}">
      <dsp:nvSpPr>
        <dsp:cNvPr id="0" name=""/>
        <dsp:cNvSpPr/>
      </dsp:nvSpPr>
      <dsp:spPr>
        <a:xfrm>
          <a:off x="1155292" y="0"/>
          <a:ext cx="462116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创造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1155292" y="0"/>
        <a:ext cx="462116" cy="342252"/>
      </dsp:txXfrm>
    </dsp:sp>
    <dsp:sp modelId="{F2099A5E-99CD-DF4F-9E26-1E6159DB969B}">
      <dsp:nvSpPr>
        <dsp:cNvPr id="0" name=""/>
        <dsp:cNvSpPr/>
      </dsp:nvSpPr>
      <dsp:spPr>
        <a:xfrm>
          <a:off x="924234" y="342252"/>
          <a:ext cx="924233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800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8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评估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1085974" y="342252"/>
        <a:ext cx="600752" cy="342252"/>
      </dsp:txXfrm>
    </dsp:sp>
    <dsp:sp modelId="{B6A0F49E-A92B-7A45-895F-C5BB7C998D5B}">
      <dsp:nvSpPr>
        <dsp:cNvPr id="0" name=""/>
        <dsp:cNvSpPr/>
      </dsp:nvSpPr>
      <dsp:spPr>
        <a:xfrm>
          <a:off x="693175" y="684505"/>
          <a:ext cx="1386350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600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6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分析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935786" y="684505"/>
        <a:ext cx="901128" cy="342252"/>
      </dsp:txXfrm>
    </dsp:sp>
    <dsp:sp modelId="{19E0E73D-059D-5347-8F21-1E9D7EAD365F}">
      <dsp:nvSpPr>
        <dsp:cNvPr id="0" name=""/>
        <dsp:cNvSpPr/>
      </dsp:nvSpPr>
      <dsp:spPr>
        <a:xfrm>
          <a:off x="462117" y="1026757"/>
          <a:ext cx="1848467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400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4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应用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785598" y="1026757"/>
        <a:ext cx="1201504" cy="342252"/>
      </dsp:txXfrm>
    </dsp:sp>
    <dsp:sp modelId="{E6ADE12C-EA89-AA46-B432-8F58D8685299}">
      <dsp:nvSpPr>
        <dsp:cNvPr id="0" name=""/>
        <dsp:cNvSpPr/>
      </dsp:nvSpPr>
      <dsp:spPr>
        <a:xfrm>
          <a:off x="231058" y="1369010"/>
          <a:ext cx="2310584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200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2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理解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635410" y="1369010"/>
        <a:ext cx="1501880" cy="342252"/>
      </dsp:txXfrm>
    </dsp:sp>
    <dsp:sp modelId="{D6A3F81B-150D-3D47-BA2A-700712F48A3A}">
      <dsp:nvSpPr>
        <dsp:cNvPr id="0" name=""/>
        <dsp:cNvSpPr/>
      </dsp:nvSpPr>
      <dsp:spPr>
        <a:xfrm>
          <a:off x="0" y="1711262"/>
          <a:ext cx="2772701" cy="342252"/>
        </a:xfrm>
        <a:prstGeom prst="trapezoid">
          <a:avLst>
            <a:gd name="adj" fmla="val 67511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/>
              <a:ea typeface="黑体"/>
              <a:cs typeface="黑体"/>
            </a:rPr>
            <a:t>记忆</a:t>
          </a:r>
          <a:endParaRPr lang="en-US" sz="1600" kern="1200" dirty="0">
            <a:latin typeface="黑体"/>
            <a:ea typeface="黑体"/>
            <a:cs typeface="黑体"/>
          </a:endParaRPr>
        </a:p>
      </dsp:txBody>
      <dsp:txXfrm>
        <a:off x="485222" y="1711262"/>
        <a:ext cx="1802256" cy="342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56D1F-C9A8-4244-B937-E0F215C6B3B3}" type="datetimeFigureOut">
              <a:rPr lang="en-US" smtClean="0"/>
              <a:t>15/9/17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78502-461E-974E-B920-E0CCAC6ED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图标</a:t>
            </a:r>
            <a:r>
              <a:rPr lang="en-US" altLang="zh-CN" dirty="0" smtClean="0"/>
              <a:t>IBM  </a:t>
            </a:r>
            <a:r>
              <a:rPr lang="en-US" altLang="zh-CN" dirty="0" err="1" smtClean="0"/>
              <a:t>waston</a:t>
            </a:r>
            <a:r>
              <a:rPr lang="en-US" altLang="zh-CN" dirty="0" smtClean="0"/>
              <a:t> +</a:t>
            </a:r>
            <a:r>
              <a:rPr lang="en-US" altLang="zh-CN" dirty="0" err="1" smtClean="0"/>
              <a:t>knewton+MOOC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B10D9-BAC6-45A4-9075-88843028A71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2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8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2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1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8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5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3B96-E02B-3941-9515-7C1CFAC329C0}" type="datetimeFigureOut">
              <a:rPr lang="en-US" smtClean="0"/>
              <a:t>15/9/17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B045-724C-EB48-94D4-BB74DFC7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</a:lstStyle>
          <a:p>
            <a:fld id="{6C713B96-E02B-3941-9515-7C1CFAC329C0}" type="datetimeFigureOut">
              <a:rPr lang="en-US" smtClean="0"/>
              <a:pPr/>
              <a:t>15/9/17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</a:lstStyle>
          <a:p>
            <a:fld id="{87D9B045-724C-EB48-94D4-BB74DFC740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6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黑体"/>
          <a:ea typeface="黑体"/>
          <a:cs typeface="黑体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黑体"/>
          <a:ea typeface="黑体"/>
          <a:cs typeface="黑体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黑体"/>
          <a:ea typeface="黑体"/>
          <a:cs typeface="黑体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黑体"/>
          <a:ea typeface="黑体"/>
          <a:cs typeface="黑体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黑体"/>
          <a:ea typeface="黑体"/>
          <a:cs typeface="黑体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黑体"/>
          <a:ea typeface="黑体"/>
          <a:cs typeface="黑体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13.png"/><Relationship Id="rId10" Type="http://schemas.openxmlformats.org/officeDocument/2006/relationships/image" Target="../media/image17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42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超越学科的认知基础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51354"/>
            <a:ext cx="6400800" cy="1752600"/>
          </a:xfrm>
        </p:spPr>
        <p:txBody>
          <a:bodyPr/>
          <a:lstStyle/>
          <a:p>
            <a:r>
              <a:rPr lang="zh-CN" altLang="en-US" dirty="0" smtClean="0"/>
              <a:t>顧學雍</a:t>
            </a:r>
            <a:endParaRPr lang="en-US" altLang="zh-CN" dirty="0" smtClean="0"/>
          </a:p>
          <a:p>
            <a:r>
              <a:rPr lang="zh-CN" altLang="en-US" dirty="0" smtClean="0"/>
              <a:t>清华大学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35" y="1534436"/>
            <a:ext cx="3640409" cy="36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4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46638" cy="6858000"/>
          </a:xfrm>
          <a:prstGeom prst="rect">
            <a:avLst/>
          </a:prstGeom>
        </p:spPr>
      </p:pic>
      <p:pic>
        <p:nvPicPr>
          <p:cNvPr id="6" name="Picture 1" descr="LogoXLP_en-9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84" y="6394932"/>
            <a:ext cx="686156" cy="383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67" b="22093"/>
          <a:stretch/>
        </p:blipFill>
        <p:spPr>
          <a:xfrm>
            <a:off x="4886199" y="2885102"/>
            <a:ext cx="3155608" cy="783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564" y="3988866"/>
            <a:ext cx="2961746" cy="10130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1763" y="3700458"/>
            <a:ext cx="2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数据全生命周期的服务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8998" y="48563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针对学习数据的智能化服务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17603" y="132839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/>
                <a:ea typeface="黑体"/>
                <a:cs typeface="黑体"/>
              </a:rPr>
              <a:t>UNESCO IITE 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是着眼全球信息教育需求的研究机构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63340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学习行为数据的三层次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0" y="1417638"/>
            <a:ext cx="6909296" cy="497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0466" y="1945211"/>
            <a:ext cx="22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法学／社会科学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4511" y="3066652"/>
            <a:ext cx="263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建筑学院／生物系统</a:t>
            </a:r>
            <a:r>
              <a:rPr lang="en-US" altLang="zh-CN" sz="2000" dirty="0" smtClean="0">
                <a:latin typeface="华文细黑"/>
                <a:ea typeface="华文细黑"/>
                <a:cs typeface="华文细黑"/>
              </a:rPr>
              <a:t>/</a:t>
            </a:r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电子化控制系统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4511" y="4286694"/>
            <a:ext cx="263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华文细黑"/>
                <a:ea typeface="华文细黑"/>
                <a:cs typeface="华文细黑"/>
              </a:rPr>
              <a:t>生命科学／基础力学／电子元器件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985" y="6465585"/>
            <a:ext cx="6263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latin typeface="黑体"/>
                <a:ea typeface="黑体"/>
                <a:cs typeface="黑体"/>
              </a:rPr>
              <a:t>图片来源：</a:t>
            </a:r>
            <a:r>
              <a:rPr lang="en-US" altLang="zh-CN" sz="1100" dirty="0" smtClean="0">
                <a:latin typeface="黑体"/>
                <a:ea typeface="黑体"/>
                <a:cs typeface="黑体"/>
              </a:rPr>
              <a:t> UNESCO IITE Policy Brief on </a:t>
            </a:r>
            <a:r>
              <a:rPr lang="en-US" sz="1100" dirty="0" smtClean="0">
                <a:latin typeface="黑体"/>
                <a:ea typeface="黑体"/>
                <a:cs typeface="黑体"/>
              </a:rPr>
              <a:t>Learning Analytics  </a:t>
            </a:r>
            <a:r>
              <a:rPr lang="zh-CN" altLang="en-US" sz="1100" dirty="0" smtClean="0">
                <a:latin typeface="黑体"/>
                <a:ea typeface="黑体"/>
                <a:cs typeface="黑体"/>
              </a:rPr>
              <a:t>作者：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Simon Buckingham Shum</a:t>
            </a:r>
            <a:r>
              <a:rPr lang="en-US" sz="1100" dirty="0" smtClean="0">
                <a:latin typeface="黑体"/>
                <a:ea typeface="黑体"/>
                <a:cs typeface="黑体"/>
              </a:rPr>
              <a:t> </a:t>
            </a:r>
            <a:endParaRPr lang="en-US" sz="1100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75535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课程设计理念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不同的专业知识体系应有类似的认知架构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应用背景、目标、功能、输出／输入、过程</a:t>
            </a:r>
          </a:p>
          <a:p>
            <a:r>
              <a:rPr lang="zh-CN" altLang="en-US" dirty="0" smtClean="0"/>
              <a:t>各学科的奠基文献，或经典案例可对比于其他学科的类似文献或范例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通过类比和差异分析、突出各学科的认知优势或盲点</a:t>
            </a:r>
            <a:endParaRPr lang="en-US" altLang="zh-CN" dirty="0" smtClean="0"/>
          </a:p>
          <a:p>
            <a:r>
              <a:rPr lang="zh-CN" altLang="en-US" dirty="0" smtClean="0"/>
              <a:t>学习群体的认知基础，必需超越学科界限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不同的思路与价值观，应有相通的论证方法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包括内容交换的信息格式、语汇定义、动机与效果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1798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课程特色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不仅讨论知识的内容</a:t>
            </a:r>
            <a:r>
              <a:rPr lang="en-US" altLang="zh-CN" dirty="0" smtClean="0"/>
              <a:t> (</a:t>
            </a:r>
            <a:r>
              <a:rPr lang="zh-CN" altLang="en-US" dirty="0" smtClean="0"/>
              <a:t>微观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探讨其发展历史，对比其他学科的发展进程</a:t>
            </a:r>
            <a:endParaRPr lang="en-US" altLang="zh-CN" dirty="0" smtClean="0"/>
          </a:p>
          <a:p>
            <a:r>
              <a:rPr lang="zh-CN" altLang="en-US" dirty="0" smtClean="0"/>
              <a:t>学习过程的组织方法</a:t>
            </a:r>
            <a:r>
              <a:rPr lang="en-US" altLang="zh-CN" dirty="0" smtClean="0"/>
              <a:t> (</a:t>
            </a:r>
            <a:r>
              <a:rPr lang="zh-CN" altLang="en-US" dirty="0" smtClean="0"/>
              <a:t>介观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翻转课堂格式，加上多学科的参与同学与嘉宾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通过专用的信</a:t>
            </a:r>
            <a:r>
              <a:rPr lang="zh-CN" altLang="en-US" dirty="0"/>
              <a:t>息</a:t>
            </a:r>
            <a:r>
              <a:rPr lang="zh-CN" altLang="en-US" dirty="0" smtClean="0"/>
              <a:t>平台，促进学习进程中的交流</a:t>
            </a:r>
            <a:endParaRPr lang="en-US" altLang="zh-CN" dirty="0" smtClean="0"/>
          </a:p>
          <a:p>
            <a:r>
              <a:rPr lang="zh-CN" altLang="en-US" dirty="0" smtClean="0"/>
              <a:t>展示学习成果的方式</a:t>
            </a:r>
            <a:r>
              <a:rPr lang="en-US" altLang="zh-CN" dirty="0" smtClean="0"/>
              <a:t> (</a:t>
            </a:r>
            <a:r>
              <a:rPr lang="zh-CN" altLang="en-US" dirty="0" smtClean="0"/>
              <a:t>宏观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</a:t>
            </a:r>
            <a:r>
              <a:rPr lang="en-US" altLang="zh-CN" dirty="0" err="1" smtClean="0"/>
              <a:t>MediaWiki</a:t>
            </a:r>
            <a:r>
              <a:rPr lang="zh-CN" altLang="en-US" dirty="0" smtClean="0"/>
              <a:t>的出版工作流技术，累积学习成果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使用学习过程统计，对学习过程进行及时反馈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5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知识复杂度的架构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91"/>
          <a:stretch/>
        </p:blipFill>
        <p:spPr>
          <a:xfrm>
            <a:off x="1625600" y="1246643"/>
            <a:ext cx="5880100" cy="5035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733" y="6284999"/>
            <a:ext cx="673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 3.5  </a:t>
            </a:r>
            <a:r>
              <a:rPr lang="zh-CN" altLang="en-US" dirty="0" smtClean="0"/>
              <a:t>摘自</a:t>
            </a:r>
            <a:r>
              <a:rPr lang="en-US" altLang="zh-CN" dirty="0" smtClean="0"/>
              <a:t>Page 96  Probably Approximately Correct by Leslie Valiant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7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Permissionless</a:t>
            </a:r>
            <a:r>
              <a:rPr lang="en-US" dirty="0" smtClean="0"/>
              <a:t> Innovation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498" y="1295718"/>
            <a:ext cx="6266302" cy="469972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455299" y="6136640"/>
            <a:ext cx="6215501" cy="53848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latin typeface="Rockwell" pitchFamily="18" charset="0"/>
              </a:rPr>
              <a:t>Joi</a:t>
            </a:r>
            <a:r>
              <a:rPr lang="en-US" sz="2000" dirty="0" smtClean="0">
                <a:latin typeface="Rockwell" pitchFamily="18" charset="0"/>
              </a:rPr>
              <a:t> Ito,</a:t>
            </a:r>
          </a:p>
          <a:p>
            <a:pPr marL="0" indent="0" algn="ctr">
              <a:buNone/>
            </a:pPr>
            <a:r>
              <a:rPr lang="en-US" sz="2000" dirty="0" smtClean="0">
                <a:latin typeface="Rockwell" pitchFamily="18" charset="0"/>
              </a:rPr>
              <a:t>MIT Media Lab Director on TED March 2014</a:t>
            </a:r>
          </a:p>
        </p:txBody>
      </p:sp>
    </p:spTree>
    <p:extLst>
      <p:ext uri="{BB962C8B-B14F-4D97-AF65-F5344CB8AC3E}">
        <p14:creationId xmlns:p14="http://schemas.microsoft.com/office/powerpoint/2010/main" val="207343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>
            <a:endCxn id="44" idx="0"/>
          </p:cNvCxnSpPr>
          <p:nvPr/>
        </p:nvCxnSpPr>
        <p:spPr>
          <a:xfrm>
            <a:off x="1131078" y="4375774"/>
            <a:ext cx="6577822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312430" y="4076597"/>
            <a:ext cx="4893367" cy="2444196"/>
            <a:chOff x="5845593" y="5244635"/>
            <a:chExt cx="1947490" cy="972755"/>
          </a:xfrm>
        </p:grpSpPr>
        <p:pic>
          <p:nvPicPr>
            <p:cNvPr id="11" name="图片 10" descr="pers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593" y="5244635"/>
              <a:ext cx="389498" cy="972755"/>
            </a:xfrm>
            <a:prstGeom prst="rect">
              <a:avLst/>
            </a:prstGeom>
          </p:spPr>
        </p:pic>
        <p:pic>
          <p:nvPicPr>
            <p:cNvPr id="20" name="图片 19" descr="pers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5091" y="5244635"/>
              <a:ext cx="389498" cy="972755"/>
            </a:xfrm>
            <a:prstGeom prst="rect">
              <a:avLst/>
            </a:prstGeom>
          </p:spPr>
        </p:pic>
        <p:pic>
          <p:nvPicPr>
            <p:cNvPr id="21" name="图片 20" descr="pers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4589" y="5244635"/>
              <a:ext cx="389498" cy="972755"/>
            </a:xfrm>
            <a:prstGeom prst="rect">
              <a:avLst/>
            </a:prstGeom>
          </p:spPr>
        </p:pic>
        <p:pic>
          <p:nvPicPr>
            <p:cNvPr id="22" name="图片 21" descr="pers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4087" y="5244635"/>
              <a:ext cx="389498" cy="972755"/>
            </a:xfrm>
            <a:prstGeom prst="rect">
              <a:avLst/>
            </a:prstGeom>
          </p:spPr>
        </p:pic>
        <p:pic>
          <p:nvPicPr>
            <p:cNvPr id="28" name="图片 27" descr="pers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3585" y="5244635"/>
              <a:ext cx="389498" cy="9727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Rockwell" pitchFamily="18" charset="0"/>
              </a:rPr>
              <a:t>背景：互联网＋的时代</a:t>
            </a:r>
            <a:endParaRPr lang="en-US" dirty="0">
              <a:latin typeface="Rockwell" pitchFamily="18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2059" y="4426574"/>
            <a:ext cx="527596" cy="1136400"/>
          </a:xfrm>
          <a:custGeom>
            <a:avLst/>
            <a:gdLst>
              <a:gd name="connsiteX0" fmla="*/ 0 w 1857829"/>
              <a:gd name="connsiteY0" fmla="*/ 1872342 h 1872342"/>
              <a:gd name="connsiteX1" fmla="*/ 1857829 w 1857829"/>
              <a:gd name="connsiteY1" fmla="*/ 1030514 h 1872342"/>
              <a:gd name="connsiteX2" fmla="*/ 1857829 w 1857829"/>
              <a:gd name="connsiteY2" fmla="*/ 0 h 187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829" h="1872342">
                <a:moveTo>
                  <a:pt x="0" y="1872342"/>
                </a:moveTo>
                <a:lnTo>
                  <a:pt x="1857829" y="1030514"/>
                </a:lnTo>
                <a:lnTo>
                  <a:pt x="1857829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8231" y="4163323"/>
            <a:ext cx="422847" cy="4228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www.commlabuniversity.com/blog/wp-content/uploads/2012/04/empowerment-in-organization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356713" y="1433897"/>
            <a:ext cx="351975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Rockwell"/>
                <a:cs typeface="Rockwell"/>
              </a:rPr>
              <a:t>Pre-</a:t>
            </a:r>
            <a:r>
              <a:rPr lang="en-US" sz="2000" dirty="0" err="1" smtClean="0">
                <a:latin typeface="Rockwell"/>
                <a:cs typeface="Rockwell"/>
              </a:rPr>
              <a:t>IoT</a:t>
            </a:r>
            <a:r>
              <a:rPr lang="en-US" sz="2000" dirty="0" smtClean="0">
                <a:latin typeface="Rockwell"/>
                <a:cs typeface="Rockwell"/>
              </a:rPr>
              <a:t> (</a:t>
            </a:r>
            <a:r>
              <a:rPr lang="zh-CN" altLang="en-US" sz="2000" dirty="0" smtClean="0">
                <a:latin typeface="Rockwell"/>
                <a:cs typeface="Rockwell"/>
              </a:rPr>
              <a:t>前物联网时代</a:t>
            </a:r>
            <a:r>
              <a:rPr lang="en-US" sz="2000" dirty="0" smtClean="0">
                <a:latin typeface="Rockwell"/>
                <a:cs typeface="Rockwell"/>
              </a:rPr>
              <a:t>)</a:t>
            </a:r>
          </a:p>
          <a:p>
            <a:pPr lvl="1"/>
            <a:r>
              <a:rPr lang="en-US" sz="2000" dirty="0">
                <a:latin typeface="Rockwell"/>
                <a:cs typeface="Rockwell"/>
              </a:rPr>
              <a:t>Focus on </a:t>
            </a:r>
            <a:r>
              <a:rPr lang="en-US" sz="2000" dirty="0" smtClean="0">
                <a:latin typeface="Rockwell"/>
                <a:cs typeface="Rockwell"/>
              </a:rPr>
              <a:t>the “</a:t>
            </a:r>
            <a:r>
              <a:rPr lang="en-US" sz="2000" dirty="0" smtClean="0">
                <a:solidFill>
                  <a:srgbClr val="FF0000"/>
                </a:solidFill>
                <a:latin typeface="Rockwell"/>
                <a:cs typeface="Rockwell"/>
              </a:rPr>
              <a:t>Hero</a:t>
            </a:r>
            <a:r>
              <a:rPr lang="en-US" sz="2000" dirty="0" smtClean="0">
                <a:latin typeface="Rockwell"/>
                <a:cs typeface="Rockwell"/>
              </a:rPr>
              <a:t>”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Trust Social Norms 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Centralized Archive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Patented Technology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Controllability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Sustainable Organization</a:t>
            </a:r>
          </a:p>
          <a:p>
            <a:pPr lvl="1"/>
            <a:endParaRPr lang="en-US" sz="2000" dirty="0" smtClean="0">
              <a:latin typeface="Rockwell"/>
              <a:cs typeface="Rockwell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939862" y="1417638"/>
            <a:ext cx="374693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Rockwell"/>
                <a:cs typeface="Rockwell"/>
              </a:rPr>
              <a:t>Post-</a:t>
            </a:r>
            <a:r>
              <a:rPr lang="en-US" sz="2000" dirty="0" err="1" smtClean="0">
                <a:latin typeface="Rockwell"/>
                <a:cs typeface="Rockwell"/>
              </a:rPr>
              <a:t>IoT</a:t>
            </a:r>
            <a:r>
              <a:rPr lang="zh-CN" altLang="en-US" sz="2000" dirty="0" smtClean="0">
                <a:latin typeface="黑体"/>
                <a:ea typeface="黑体"/>
                <a:cs typeface="黑体"/>
              </a:rPr>
              <a:t>（后物联网时代）</a:t>
            </a:r>
            <a:endParaRPr lang="en-US" sz="2000" dirty="0" smtClean="0">
              <a:latin typeface="黑体"/>
              <a:ea typeface="黑体"/>
              <a:cs typeface="黑体"/>
            </a:endParaRPr>
          </a:p>
          <a:p>
            <a:pPr lvl="1"/>
            <a:r>
              <a:rPr lang="en-US" sz="2000" dirty="0" smtClean="0">
                <a:latin typeface="Rockwell"/>
                <a:cs typeface="Rockwell"/>
              </a:rPr>
              <a:t>Focus on the “</a:t>
            </a:r>
            <a:r>
              <a:rPr lang="en-US" sz="2000" b="1" i="1" dirty="0" smtClean="0">
                <a:solidFill>
                  <a:srgbClr val="FF0000"/>
                </a:solidFill>
                <a:latin typeface="Rockwell"/>
                <a:cs typeface="Rockwell"/>
              </a:rPr>
              <a:t>Crowd</a:t>
            </a:r>
            <a:r>
              <a:rPr lang="en-US" sz="2000" dirty="0" smtClean="0">
                <a:latin typeface="Rockwell"/>
                <a:cs typeface="Rockwell"/>
              </a:rPr>
              <a:t>”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Trust </a:t>
            </a:r>
            <a:r>
              <a:rPr lang="en-US" altLang="zh-CN" sz="1200" dirty="0">
                <a:latin typeface="Rockwell"/>
                <a:cs typeface="Rockwell"/>
              </a:rPr>
              <a:t>Crypto Protection 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Distributed </a:t>
            </a:r>
            <a:r>
              <a:rPr lang="en-US" sz="1200" dirty="0" smtClean="0">
                <a:latin typeface="Rockwell"/>
                <a:cs typeface="Rockwell"/>
              </a:rPr>
              <a:t>Witnesses</a:t>
            </a:r>
            <a:endParaRPr lang="en-US" sz="1200" dirty="0">
              <a:latin typeface="Rockwell"/>
              <a:cs typeface="Rockwell"/>
            </a:endParaRPr>
          </a:p>
          <a:p>
            <a:pPr lvl="1"/>
            <a:r>
              <a:rPr lang="en-US" sz="1200" dirty="0">
                <a:latin typeface="Rockwell"/>
                <a:cs typeface="Rockwell"/>
              </a:rPr>
              <a:t>Open Source Technology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Evolvabilty</a:t>
            </a:r>
          </a:p>
          <a:p>
            <a:pPr lvl="1"/>
            <a:r>
              <a:rPr lang="en-US" sz="1200" dirty="0">
                <a:latin typeface="Rockwell"/>
                <a:cs typeface="Rockwell"/>
              </a:rPr>
              <a:t>Healthy Ecology</a:t>
            </a:r>
          </a:p>
          <a:p>
            <a:pPr lvl="1"/>
            <a:endParaRPr lang="en-US" sz="2000" dirty="0" smtClean="0">
              <a:latin typeface="Rockwell"/>
              <a:cs typeface="Rockwell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080736" y="5041407"/>
            <a:ext cx="3348092" cy="1479385"/>
            <a:chOff x="3080736" y="4012707"/>
            <a:chExt cx="3348092" cy="1479385"/>
          </a:xfrm>
        </p:grpSpPr>
        <p:pic>
          <p:nvPicPr>
            <p:cNvPr id="23" name="图片 22" descr="person.png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0736" y="4012707"/>
              <a:ext cx="592355" cy="1479385"/>
            </a:xfrm>
            <a:prstGeom prst="rect">
              <a:avLst/>
            </a:prstGeom>
          </p:spPr>
        </p:pic>
        <p:pic>
          <p:nvPicPr>
            <p:cNvPr id="29" name="图片 28" descr="person.png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3091" y="4012707"/>
              <a:ext cx="592355" cy="1479385"/>
            </a:xfrm>
            <a:prstGeom prst="rect">
              <a:avLst/>
            </a:prstGeom>
          </p:spPr>
        </p:pic>
        <p:pic>
          <p:nvPicPr>
            <p:cNvPr id="31" name="图片 30" descr="person.png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6473" y="4012707"/>
              <a:ext cx="592355" cy="1479385"/>
            </a:xfrm>
            <a:prstGeom prst="rect">
              <a:avLst/>
            </a:prstGeom>
          </p:spPr>
        </p:pic>
        <p:pic>
          <p:nvPicPr>
            <p:cNvPr id="32" name="图片 31" descr="person.png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4118" y="4012707"/>
              <a:ext cx="592355" cy="1479385"/>
            </a:xfrm>
            <a:prstGeom prst="rect">
              <a:avLst/>
            </a:prstGeom>
          </p:spPr>
        </p:pic>
      </p:grpSp>
      <p:pic>
        <p:nvPicPr>
          <p:cNvPr id="33" name="图片 32" descr="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446" y="4076596"/>
            <a:ext cx="978672" cy="244419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80636" y="-381000"/>
            <a:ext cx="422847" cy="8521700"/>
            <a:chOff x="180636" y="-1409700"/>
            <a:chExt cx="422847" cy="8521700"/>
          </a:xfrm>
        </p:grpSpPr>
        <p:sp>
          <p:nvSpPr>
            <p:cNvPr id="4" name="Oval 3"/>
            <p:cNvSpPr/>
            <p:nvPr/>
          </p:nvSpPr>
          <p:spPr>
            <a:xfrm>
              <a:off x="180636" y="3582870"/>
              <a:ext cx="422847" cy="4228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80636" y="2226235"/>
              <a:ext cx="422847" cy="4228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80636" y="4269995"/>
              <a:ext cx="422847" cy="4228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7" idx="4"/>
            </p:cNvCxnSpPr>
            <p:nvPr/>
          </p:nvCxnSpPr>
          <p:spPr>
            <a:xfrm flipH="1">
              <a:off x="388827" y="4692842"/>
              <a:ext cx="3233" cy="2419158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88827" y="-1409700"/>
              <a:ext cx="1" cy="3635935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4" idx="0"/>
            </p:cNvCxnSpPr>
            <p:nvPr/>
          </p:nvCxnSpPr>
          <p:spPr>
            <a:xfrm flipH="1">
              <a:off x="392060" y="2649082"/>
              <a:ext cx="1" cy="933788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7" idx="0"/>
            </p:cNvCxnSpPr>
            <p:nvPr/>
          </p:nvCxnSpPr>
          <p:spPr>
            <a:xfrm flipH="1">
              <a:off x="392060" y="4005717"/>
              <a:ext cx="2" cy="264278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 43"/>
          <p:cNvSpPr/>
          <p:nvPr/>
        </p:nvSpPr>
        <p:spPr>
          <a:xfrm>
            <a:off x="7708900" y="-136525"/>
            <a:ext cx="1130300" cy="4512299"/>
          </a:xfrm>
          <a:custGeom>
            <a:avLst/>
            <a:gdLst>
              <a:gd name="connsiteX0" fmla="*/ 0 w 1857829"/>
              <a:gd name="connsiteY0" fmla="*/ 1872342 h 1872342"/>
              <a:gd name="connsiteX1" fmla="*/ 1857829 w 1857829"/>
              <a:gd name="connsiteY1" fmla="*/ 1030514 h 1872342"/>
              <a:gd name="connsiteX2" fmla="*/ 1857829 w 1857829"/>
              <a:gd name="connsiteY2" fmla="*/ 0 h 187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829" h="1872342">
                <a:moveTo>
                  <a:pt x="0" y="1872342"/>
                </a:moveTo>
                <a:lnTo>
                  <a:pt x="1857829" y="1030514"/>
                </a:lnTo>
                <a:lnTo>
                  <a:pt x="1857829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67" y="3673057"/>
            <a:ext cx="403539" cy="4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1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-1.38889E-6 -0.07037 " pathEditMode="relative" ptsTypes="AA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0839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目标：学习如何学习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81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比对不同学科语汇体系之异同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869" t="13588" r="18905"/>
          <a:stretch/>
        </p:blipFill>
        <p:spPr>
          <a:xfrm>
            <a:off x="4784963" y="5334000"/>
            <a:ext cx="1184257" cy="1499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89" y="2735695"/>
            <a:ext cx="1620036" cy="2454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1" y="2735695"/>
            <a:ext cx="1791216" cy="2598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19" y="5334000"/>
            <a:ext cx="985514" cy="1499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749" y="3433839"/>
            <a:ext cx="702314" cy="1152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69220" y="5120833"/>
            <a:ext cx="3174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Machine and Human Languages</a:t>
            </a:r>
          </a:p>
          <a:p>
            <a:pPr algn="ctr"/>
            <a:r>
              <a:rPr lang="en-US" dirty="0" smtClean="0"/>
              <a:t>In the digital space.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13207" y="1223080"/>
            <a:ext cx="4216159" cy="2128851"/>
            <a:chOff x="1971051" y="1223080"/>
            <a:chExt cx="4216159" cy="21288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432" y="1223080"/>
              <a:ext cx="1416654" cy="21288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6086" y="1223080"/>
              <a:ext cx="1411124" cy="21288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1051" y="1223080"/>
              <a:ext cx="1388381" cy="212885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4395" y="3232229"/>
            <a:ext cx="1299021" cy="1937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9604" y="5334000"/>
            <a:ext cx="927815" cy="13942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45118" y="38133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(Life Science)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9358" y="383488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altLang="zh-CN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(Architecture)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253" y="3563707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Many</a:t>
            </a:r>
          </a:p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Legal </a:t>
            </a:r>
          </a:p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Cases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414" y="5666762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Micro</a:t>
            </a:r>
            <a:endParaRPr lang="en-US" dirty="0" smtClean="0">
              <a:latin typeface="黑体"/>
              <a:ea typeface="黑体"/>
              <a:cs typeface="黑体"/>
            </a:endParaRP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(Math/Linguistic)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9570" y="1228452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Macro</a:t>
            </a: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(History/</a:t>
            </a:r>
          </a:p>
          <a:p>
            <a:pPr algn="ctr"/>
            <a:r>
              <a:rPr lang="en-US" dirty="0" smtClean="0">
                <a:latin typeface="黑体"/>
                <a:ea typeface="黑体"/>
                <a:cs typeface="黑体"/>
              </a:rPr>
              <a:t>Evolution)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33981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0839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预期效果：体验认知的基本套路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7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任课教师介绍：顧學雍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工业工程系副教授</a:t>
            </a:r>
            <a:endParaRPr lang="en-US" altLang="zh-CN" dirty="0" smtClean="0"/>
          </a:p>
          <a:p>
            <a:r>
              <a:rPr lang="zh-CN" altLang="en-US" dirty="0" smtClean="0"/>
              <a:t>研究方向：协同学习、群体认知行为、元语言</a:t>
            </a:r>
            <a:endParaRPr lang="en-US" altLang="zh-CN" dirty="0" smtClean="0"/>
          </a:p>
          <a:p>
            <a:r>
              <a:rPr lang="zh-CN" altLang="en-US" dirty="0" smtClean="0"/>
              <a:t>学历：机械工程学士、工业工程硕士、系统设计与管理硕士、工程系统博士</a:t>
            </a:r>
            <a:endParaRPr lang="en-US" altLang="zh-CN" dirty="0" smtClean="0"/>
          </a:p>
          <a:p>
            <a:r>
              <a:rPr lang="zh-CN" altLang="en-US" dirty="0" smtClean="0"/>
              <a:t>任教课程：数据结构与算法、数据库、全球制造战略、全球创新战略、跨学科系统集成设计挑战、超越学科的认知基础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8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/>
          <p:cNvSpPr/>
          <p:nvPr/>
        </p:nvSpPr>
        <p:spPr>
          <a:xfrm>
            <a:off x="4762618" y="3453657"/>
            <a:ext cx="4381389" cy="777866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1" name="Rectangle 4"/>
          <p:cNvSpPr/>
          <p:nvPr/>
        </p:nvSpPr>
        <p:spPr>
          <a:xfrm>
            <a:off x="828126" y="1576827"/>
            <a:ext cx="3396140" cy="777866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2" name="等腰三角形 2"/>
          <p:cNvSpPr/>
          <p:nvPr/>
        </p:nvSpPr>
        <p:spPr>
          <a:xfrm rot="14153648">
            <a:off x="4716619" y="1418593"/>
            <a:ext cx="546976" cy="2572475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42"/>
          <p:cNvSpPr/>
          <p:nvPr/>
        </p:nvSpPr>
        <p:spPr>
          <a:xfrm>
            <a:off x="-2290" y="0"/>
            <a:ext cx="914629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4" name="Picture 5" descr="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" y="2375232"/>
            <a:ext cx="5337989" cy="3269518"/>
          </a:xfrm>
          <a:prstGeom prst="rect">
            <a:avLst/>
          </a:prstGeom>
        </p:spPr>
      </p:pic>
      <p:sp>
        <p:nvSpPr>
          <p:cNvPr id="45" name="Rectangle 35"/>
          <p:cNvSpPr/>
          <p:nvPr/>
        </p:nvSpPr>
        <p:spPr>
          <a:xfrm>
            <a:off x="4587" y="4664061"/>
            <a:ext cx="9141709" cy="642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latin typeface="Rockwell" pitchFamily="18" charset="0"/>
            </a:endParaRPr>
          </a:p>
        </p:txBody>
      </p:sp>
      <p:grpSp>
        <p:nvGrpSpPr>
          <p:cNvPr id="46" name="Group 103"/>
          <p:cNvGrpSpPr/>
          <p:nvPr/>
        </p:nvGrpSpPr>
        <p:grpSpPr>
          <a:xfrm>
            <a:off x="166356" y="4062635"/>
            <a:ext cx="1267085" cy="1267085"/>
            <a:chOff x="1820292" y="2566185"/>
            <a:chExt cx="1818258" cy="1818258"/>
          </a:xfrm>
          <a:noFill/>
        </p:grpSpPr>
        <p:sp>
          <p:nvSpPr>
            <p:cNvPr id="47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Generate</a:t>
              </a:r>
            </a:p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Ideas</a:t>
              </a:r>
            </a:p>
          </p:txBody>
        </p:sp>
        <p:sp>
          <p:nvSpPr>
            <p:cNvPr id="48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49" name="Group 100"/>
          <p:cNvGrpSpPr/>
          <p:nvPr/>
        </p:nvGrpSpPr>
        <p:grpSpPr>
          <a:xfrm>
            <a:off x="1205965" y="4062635"/>
            <a:ext cx="1267085" cy="1267085"/>
            <a:chOff x="1820292" y="2428401"/>
            <a:chExt cx="1818258" cy="1818258"/>
          </a:xfrm>
          <a:noFill/>
        </p:grpSpPr>
        <p:sp>
          <p:nvSpPr>
            <p:cNvPr id="50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Resource </a:t>
              </a:r>
            </a:p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Planning</a:t>
              </a:r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1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2" name="Group 106"/>
          <p:cNvGrpSpPr/>
          <p:nvPr/>
        </p:nvGrpSpPr>
        <p:grpSpPr>
          <a:xfrm>
            <a:off x="2199786" y="4062635"/>
            <a:ext cx="1267085" cy="1267085"/>
            <a:chOff x="1820292" y="2566185"/>
            <a:chExt cx="1818258" cy="1818258"/>
          </a:xfrm>
          <a:noFill/>
        </p:grpSpPr>
        <p:sp>
          <p:nvSpPr>
            <p:cNvPr id="53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Content </a:t>
              </a:r>
            </a:p>
            <a:p>
              <a:pPr algn="ctr"/>
              <a:r>
                <a:rPr lang="en-US" sz="11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Exchange</a:t>
              </a:r>
            </a:p>
          </p:txBody>
        </p:sp>
        <p:sp>
          <p:nvSpPr>
            <p:cNvPr id="54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5" name="Group 109"/>
          <p:cNvGrpSpPr/>
          <p:nvPr/>
        </p:nvGrpSpPr>
        <p:grpSpPr>
          <a:xfrm>
            <a:off x="3239395" y="4093996"/>
            <a:ext cx="1267085" cy="1267085"/>
            <a:chOff x="1820292" y="2428401"/>
            <a:chExt cx="1818258" cy="1818258"/>
          </a:xfrm>
          <a:noFill/>
        </p:grpSpPr>
        <p:sp>
          <p:nvSpPr>
            <p:cNvPr id="56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Product</a:t>
              </a:r>
            </a:p>
            <a:p>
              <a:pPr algn="ctr"/>
              <a:r>
                <a:rPr lang="en-US" sz="14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Dev.</a:t>
              </a:r>
            </a:p>
          </p:txBody>
        </p:sp>
        <p:sp>
          <p:nvSpPr>
            <p:cNvPr id="57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8" name="Group 112"/>
          <p:cNvGrpSpPr/>
          <p:nvPr/>
        </p:nvGrpSpPr>
        <p:grpSpPr>
          <a:xfrm>
            <a:off x="4566268" y="4104116"/>
            <a:ext cx="1267085" cy="1267085"/>
            <a:chOff x="1820292" y="2428401"/>
            <a:chExt cx="1818258" cy="1818258"/>
          </a:xfrm>
        </p:grpSpPr>
        <p:sp>
          <p:nvSpPr>
            <p:cNvPr id="59" name="Oval 11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Digital</a:t>
              </a:r>
            </a:p>
            <a:p>
              <a:pPr algn="ctr"/>
              <a:r>
                <a:rPr lang="en-US" sz="14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Publishing</a:t>
              </a:r>
            </a:p>
          </p:txBody>
        </p:sp>
        <p:sp>
          <p:nvSpPr>
            <p:cNvPr id="60" name="Oval 11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6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673" y="144218"/>
            <a:ext cx="4399904" cy="3106349"/>
          </a:xfrm>
          <a:prstGeom prst="rect">
            <a:avLst/>
          </a:prstGeom>
        </p:spPr>
      </p:pic>
      <p:pic>
        <p:nvPicPr>
          <p:cNvPr id="68" name="Picture 1" descr="LogoXLP_en-9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88" y="6252447"/>
            <a:ext cx="686156" cy="383610"/>
          </a:xfrm>
          <a:prstGeom prst="rect">
            <a:avLst/>
          </a:prstGeom>
        </p:spPr>
      </p:pic>
      <p:sp>
        <p:nvSpPr>
          <p:cNvPr id="69" name="Content Placeholder 2"/>
          <p:cNvSpPr txBox="1">
            <a:spLocks/>
          </p:cNvSpPr>
          <p:nvPr/>
        </p:nvSpPr>
        <p:spPr>
          <a:xfrm>
            <a:off x="230520" y="144218"/>
            <a:ext cx="5977948" cy="905928"/>
          </a:xfrm>
          <a:prstGeom prst="rect">
            <a:avLst/>
          </a:prstGeom>
        </p:spPr>
        <p:txBody>
          <a:bodyPr vert="horz" lIns="91370" tIns="45687" rIns="91370" bIns="45687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87" indent="0"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Arial"/>
                <a:ea typeface="华文细黑"/>
                <a:cs typeface="Arial"/>
              </a:rPr>
              <a:t>基本套路：</a:t>
            </a:r>
            <a:endParaRPr lang="en-US" altLang="zh-CN" sz="3600" dirty="0" smtClean="0">
              <a:solidFill>
                <a:schemeClr val="bg1"/>
              </a:solidFill>
              <a:latin typeface="Arial"/>
              <a:ea typeface="华文细黑"/>
              <a:cs typeface="Arial"/>
            </a:endParaRPr>
          </a:p>
          <a:p>
            <a:pPr marL="45687" indent="0"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Arial"/>
                <a:ea typeface="华文细黑"/>
                <a:cs typeface="Arial"/>
              </a:rPr>
              <a:t>群体学习的三个面向</a:t>
            </a:r>
            <a:endParaRPr lang="en-US" sz="3600" dirty="0">
              <a:solidFill>
                <a:schemeClr val="bg1"/>
              </a:solidFill>
              <a:latin typeface="Arial"/>
              <a:ea typeface="华文细黑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2618" y="3528369"/>
            <a:ext cx="4494346" cy="646264"/>
          </a:xfrm>
          <a:prstGeom prst="rect">
            <a:avLst/>
          </a:prstGeom>
        </p:spPr>
        <p:txBody>
          <a:bodyPr wrap="square" lIns="91370" tIns="45687" rIns="91370" bIns="45687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人物与其事迹：</a:t>
            </a:r>
            <a:r>
              <a:rPr lang="en-US" altLang="zh-CN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Actors and their actions</a:t>
            </a:r>
            <a:r>
              <a:rPr lang="zh-CN" altLang="en-US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：</a:t>
            </a:r>
            <a:r>
              <a:rPr lang="en-US" altLang="zh-CN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Project-based Digitized Workflow</a:t>
            </a:r>
            <a:endParaRPr lang="en-US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99542" y="1621980"/>
            <a:ext cx="3234433" cy="646264"/>
          </a:xfrm>
          <a:prstGeom prst="rect">
            <a:avLst/>
          </a:prstGeom>
        </p:spPr>
        <p:txBody>
          <a:bodyPr wrap="square" lIns="91370" tIns="45687" rIns="91370" bIns="45687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机构：</a:t>
            </a:r>
            <a:r>
              <a:rPr lang="en-US" altLang="zh-CN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Social Mechanisms:  4 Constraints</a:t>
            </a:r>
            <a:endParaRPr lang="en-US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1" name="Rectangle 4"/>
          <p:cNvSpPr/>
          <p:nvPr/>
        </p:nvSpPr>
        <p:spPr>
          <a:xfrm>
            <a:off x="5760344" y="5449933"/>
            <a:ext cx="4381389" cy="777866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60339" y="5491154"/>
            <a:ext cx="3393647" cy="646264"/>
          </a:xfrm>
          <a:prstGeom prst="rect">
            <a:avLst/>
          </a:prstGeom>
        </p:spPr>
        <p:txBody>
          <a:bodyPr wrap="square" lIns="91370" tIns="45687" rIns="91370" bIns="45687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工具和数据：</a:t>
            </a:r>
            <a:r>
              <a:rPr lang="en-US" altLang="zh-CN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Data</a:t>
            </a:r>
            <a:r>
              <a:rPr lang="zh-CN" altLang="en-US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：</a:t>
            </a:r>
            <a:r>
              <a:rPr lang="en-US" altLang="zh-CN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Learning Process Data Collection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6" y="5647766"/>
            <a:ext cx="5764220" cy="8538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168" y="5703227"/>
            <a:ext cx="549223" cy="5492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897" y="136276"/>
            <a:ext cx="526364" cy="7973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545" y="4283547"/>
            <a:ext cx="649949" cy="9766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35" y="5618846"/>
            <a:ext cx="782006" cy="12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Screen Shot 2014-11-12 at 3.00.04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9218" y="1510166"/>
            <a:ext cx="6984465" cy="5347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477024"/>
            <a:ext cx="2179218" cy="3380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315616" cy="3543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608" y="-108081"/>
            <a:ext cx="4374392" cy="5835837"/>
          </a:xfrm>
          <a:prstGeom prst="rect">
            <a:avLst/>
          </a:prstGeom>
        </p:spPr>
      </p:pic>
      <p:grpSp>
        <p:nvGrpSpPr>
          <p:cNvPr id="23" name="Group 9"/>
          <p:cNvGrpSpPr/>
          <p:nvPr/>
        </p:nvGrpSpPr>
        <p:grpSpPr>
          <a:xfrm>
            <a:off x="3225097" y="3198025"/>
            <a:ext cx="3425313" cy="2601459"/>
            <a:chOff x="-196679" y="1469613"/>
            <a:chExt cx="6197915" cy="4408892"/>
          </a:xfrm>
        </p:grpSpPr>
        <p:sp>
          <p:nvSpPr>
            <p:cNvPr id="24" name="Oval 3"/>
            <p:cNvSpPr/>
            <p:nvPr/>
          </p:nvSpPr>
          <p:spPr>
            <a:xfrm>
              <a:off x="2202774" y="2834918"/>
              <a:ext cx="1461722" cy="138647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/>
                <a:t>群体</a:t>
              </a:r>
              <a:endParaRPr lang="en-US" altLang="zh-CN" sz="1400" b="1" dirty="0" smtClean="0"/>
            </a:p>
            <a:p>
              <a:pPr algn="ctr"/>
              <a:r>
                <a:rPr lang="zh-CN" altLang="en-US" sz="1400" b="1" dirty="0" smtClean="0"/>
                <a:t>行为</a:t>
              </a:r>
              <a:endParaRPr lang="en-US" sz="1400" b="1" dirty="0"/>
            </a:p>
          </p:txBody>
        </p:sp>
        <p:sp>
          <p:nvSpPr>
            <p:cNvPr id="25" name="Right Arrow 2"/>
            <p:cNvSpPr/>
            <p:nvPr/>
          </p:nvSpPr>
          <p:spPr>
            <a:xfrm>
              <a:off x="605998" y="3242461"/>
              <a:ext cx="1574455" cy="614948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Arrow 4"/>
            <p:cNvSpPr/>
            <p:nvPr/>
          </p:nvSpPr>
          <p:spPr>
            <a:xfrm>
              <a:off x="3697973" y="3242461"/>
              <a:ext cx="1434535" cy="614948"/>
            </a:xfrm>
            <a:prstGeom prst="left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Down Arrow 6"/>
            <p:cNvSpPr/>
            <p:nvPr/>
          </p:nvSpPr>
          <p:spPr>
            <a:xfrm>
              <a:off x="2660316" y="1910488"/>
              <a:ext cx="548105" cy="90352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Up Arrow 7"/>
            <p:cNvSpPr/>
            <p:nvPr/>
          </p:nvSpPr>
          <p:spPr>
            <a:xfrm>
              <a:off x="2660316" y="4242292"/>
              <a:ext cx="508000" cy="1166762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31164" y="1469613"/>
              <a:ext cx="891048" cy="469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市场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21512" y="5409054"/>
              <a:ext cx="891048" cy="469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规范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10188" y="3326171"/>
              <a:ext cx="891048" cy="469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法律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96679" y="3326171"/>
              <a:ext cx="891048" cy="469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架构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52" y="3458553"/>
            <a:ext cx="2259748" cy="3399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57263" y="195376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输入：文献阅读</a:t>
            </a:r>
            <a:endParaRPr lang="en-US" sz="4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12869" t="13588" r="18905"/>
          <a:stretch/>
        </p:blipFill>
        <p:spPr>
          <a:xfrm>
            <a:off x="4804032" y="5799484"/>
            <a:ext cx="816738" cy="1034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288" y="5727756"/>
            <a:ext cx="751360" cy="1089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3261" y="5799484"/>
            <a:ext cx="679672" cy="103444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398227" y="1510166"/>
            <a:ext cx="2281212" cy="1080009"/>
            <a:chOff x="1971051" y="1223080"/>
            <a:chExt cx="4216159" cy="212885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9432" y="1223080"/>
              <a:ext cx="1416654" cy="212885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76086" y="1223080"/>
              <a:ext cx="1411124" cy="212885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1051" y="1223080"/>
              <a:ext cx="1388381" cy="212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34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输出：清华辞典项目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 rotWithShape="1">
          <a:blip r:embed="rId2"/>
          <a:srcRect l="32401" t="8827"/>
          <a:stretch/>
        </p:blipFill>
        <p:spPr>
          <a:xfrm>
            <a:off x="5499611" y="1417638"/>
            <a:ext cx="3187189" cy="5208043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 rotWithShape="1">
          <a:blip r:embed="rId3"/>
          <a:srcRect l="15057" t="9132"/>
          <a:stretch/>
        </p:blipFill>
        <p:spPr>
          <a:xfrm>
            <a:off x="818999" y="1417638"/>
            <a:ext cx="46202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课程要求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大学之道，在明明德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（良好的治学习惯）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每周用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格式撰写个人学习报告</a:t>
            </a:r>
            <a:r>
              <a:rPr lang="en-US" altLang="zh-CN" dirty="0" smtClean="0"/>
              <a:t> 500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字</a:t>
            </a:r>
          </a:p>
          <a:p>
            <a:r>
              <a:rPr lang="zh-CN" altLang="en-US" dirty="0" smtClean="0"/>
              <a:t>以翻转课堂的形式，上课前先预习内容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课堂以讨论为主，讲授为辅</a:t>
            </a:r>
            <a:endParaRPr lang="en-US" altLang="zh-CN" dirty="0"/>
          </a:p>
          <a:p>
            <a:pPr lvl="2"/>
            <a:r>
              <a:rPr lang="zh-CN" altLang="en-US" dirty="0" smtClean="0"/>
              <a:t>以小组为单元，准备讨论主题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小组制作一份围绕课堂主题的群体学习报告</a:t>
            </a:r>
            <a:r>
              <a:rPr lang="en-US" altLang="zh-CN" dirty="0" smtClean="0">
                <a:sym typeface="Wingdings"/>
              </a:rPr>
              <a:t>(</a:t>
            </a:r>
            <a:r>
              <a:rPr lang="zh-CN" altLang="en-US" dirty="0" smtClean="0">
                <a:sym typeface="Wingdings"/>
              </a:rPr>
              <a:t>纸质报告</a:t>
            </a:r>
            <a:r>
              <a:rPr lang="en-US" altLang="zh-CN" dirty="0" smtClean="0">
                <a:sym typeface="Wingdings"/>
              </a:rPr>
              <a:t>)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全班建设一个清华</a:t>
            </a:r>
            <a:r>
              <a:rPr lang="en-US" altLang="zh-CN" dirty="0" smtClean="0"/>
              <a:t>(</a:t>
            </a:r>
            <a:r>
              <a:rPr lang="zh-CN" altLang="en-US" dirty="0" smtClean="0"/>
              <a:t>认知基础</a:t>
            </a:r>
            <a:r>
              <a:rPr lang="en-US" altLang="zh-CN" dirty="0" smtClean="0"/>
              <a:t>)</a:t>
            </a:r>
            <a:r>
              <a:rPr lang="zh-CN" altLang="en-US" dirty="0" smtClean="0"/>
              <a:t>辞典</a:t>
            </a:r>
            <a:r>
              <a:rPr lang="en-US" altLang="zh-CN" dirty="0" smtClean="0"/>
              <a:t> </a:t>
            </a:r>
            <a:r>
              <a:rPr lang="zh-CN" altLang="en-US" dirty="0"/>
              <a:t>（</a:t>
            </a:r>
            <a:r>
              <a:rPr lang="en-US" altLang="zh-CN" dirty="0" err="1" smtClean="0"/>
              <a:t>MediaWiki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Neo4J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使用网络化的过程管理工具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Github</a:t>
            </a:r>
            <a:r>
              <a:rPr lang="en-US" altLang="zh-CN" dirty="0" smtClean="0"/>
              <a:t> </a:t>
            </a:r>
            <a:r>
              <a:rPr lang="zh-CN" altLang="en-US" dirty="0" smtClean="0"/>
              <a:t>分享项目文件、</a:t>
            </a:r>
            <a:r>
              <a:rPr lang="en-US" altLang="zh-CN" dirty="0" err="1" smtClean="0"/>
              <a:t>Teambition</a:t>
            </a:r>
            <a:r>
              <a:rPr lang="zh-CN" altLang="en-US" dirty="0" smtClean="0"/>
              <a:t>发布工作任务、</a:t>
            </a:r>
            <a:r>
              <a:rPr lang="en-US" altLang="zh-CN" dirty="0" err="1" smtClean="0"/>
              <a:t>MediaWiki</a:t>
            </a:r>
            <a:r>
              <a:rPr lang="zh-CN" altLang="en-US" dirty="0" smtClean="0"/>
              <a:t>记录学习内容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3236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各小组学习报告将编撰成册</a:t>
            </a:r>
            <a:endParaRPr lang="en-US" dirty="0"/>
          </a:p>
        </p:txBody>
      </p:sp>
      <p:pic>
        <p:nvPicPr>
          <p:cNvPr id="4" name="Picture 3" descr="IMG_187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17638"/>
            <a:ext cx="9144000" cy="48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342"/>
            <a:ext cx="8229600" cy="210650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群体学习的副产品：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分析过程数据，发掘学习机会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" y="3529586"/>
            <a:ext cx="5358148" cy="3220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131" y="1150135"/>
            <a:ext cx="6498241" cy="417852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4101174"/>
              </p:ext>
            </p:extLst>
          </p:nvPr>
        </p:nvGraphicFramePr>
        <p:xfrm>
          <a:off x="121605" y="1337486"/>
          <a:ext cx="2772702" cy="205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2674" y="945698"/>
            <a:ext cx="25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/>
                <a:ea typeface="黑体"/>
                <a:cs typeface="黑体"/>
              </a:rPr>
              <a:t>Bloom 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学习行为分类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9144000" cy="961661"/>
          </a:xfrm>
          <a:prstGeom prst="rect">
            <a:avLst/>
          </a:prstGeom>
          <a:solidFill>
            <a:srgbClr val="0070C0">
              <a:alpha val="87843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认知能力分类数据</a:t>
            </a:r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7772" y="6006314"/>
            <a:ext cx="2499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黑体"/>
                <a:ea typeface="黑体"/>
                <a:cs typeface="黑体"/>
              </a:rPr>
              <a:t>2015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年工程管理硕士班</a:t>
            </a:r>
            <a:endParaRPr lang="en-US" altLang="zh-CN" dirty="0" smtClean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dirty="0" smtClean="0">
                <a:latin typeface="黑体"/>
                <a:ea typeface="黑体"/>
                <a:cs typeface="黑体"/>
              </a:rPr>
              <a:t>学习行为数据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3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88" y="6277101"/>
            <a:ext cx="686156" cy="38361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9144000" cy="961661"/>
          </a:xfrm>
          <a:prstGeom prst="rect">
            <a:avLst/>
          </a:prstGeom>
          <a:solidFill>
            <a:srgbClr val="0070C0">
              <a:alpha val="87843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学习群体的行为仿真工具</a:t>
            </a:r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069"/>
            <a:ext cx="9154318" cy="55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9662"/>
            <a:ext cx="8229600" cy="3504890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协同学习的宏观／介观／微观层次：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 smtClean="0"/>
              <a:t>群体学习进度以统计或数字化信息平台展示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充分利用现场讨论的机会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下课后，使用各类通讯工具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115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9662"/>
            <a:ext cx="8229600" cy="350489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协同学习的宏观／介观／微观层次：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/>
              <a:t>群体学习进度以统计或数字化信息平台展示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/>
              <a:t>充分利用现场讨论的机会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/>
              <a:t>下课后，使用各类通讯工具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2992" y="2482575"/>
            <a:ext cx="8229600" cy="3504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sz="3600" dirty="0" smtClean="0">
                <a:solidFill>
                  <a:srgbClr val="FF0000"/>
                </a:solidFill>
              </a:rPr>
              <a:t>了解组织／机构的学习状态</a:t>
            </a:r>
            <a:r>
              <a:rPr lang="en-US" altLang="zh-CN" sz="3600" dirty="0" smtClean="0">
                <a:solidFill>
                  <a:srgbClr val="FF0000"/>
                </a:solidFill>
              </a:rPr>
              <a:t/>
            </a:r>
            <a:br>
              <a:rPr lang="en-US" altLang="zh-CN" sz="3600" dirty="0" smtClean="0">
                <a:solidFill>
                  <a:srgbClr val="FF0000"/>
                </a:solidFill>
              </a:rPr>
            </a:br>
            <a:r>
              <a:rPr lang="en-US" altLang="zh-CN" sz="3600" dirty="0" smtClean="0">
                <a:solidFill>
                  <a:srgbClr val="FF0000"/>
                </a:solidFill>
              </a:rPr>
              <a:t/>
            </a:r>
            <a:br>
              <a:rPr lang="en-US" altLang="zh-CN" sz="3600" dirty="0" smtClean="0">
                <a:solidFill>
                  <a:srgbClr val="FF0000"/>
                </a:solidFill>
              </a:rPr>
            </a:br>
            <a:r>
              <a:rPr lang="zh-CN" altLang="en-US" sz="3600" dirty="0" smtClean="0">
                <a:solidFill>
                  <a:srgbClr val="FF0000"/>
                </a:solidFill>
              </a:rPr>
              <a:t>了解人物与现场事件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en-US" altLang="zh-CN" sz="3600" dirty="0" smtClean="0">
                <a:solidFill>
                  <a:srgbClr val="FF0000"/>
                </a:solidFill>
              </a:rPr>
              <a:t/>
            </a:r>
            <a:br>
              <a:rPr lang="en-US" altLang="zh-CN" sz="3600" dirty="0" smtClean="0">
                <a:solidFill>
                  <a:srgbClr val="FF0000"/>
                </a:solidFill>
              </a:rPr>
            </a:br>
            <a:r>
              <a:rPr lang="zh-CN" altLang="en-US" sz="3600" dirty="0" smtClean="0">
                <a:solidFill>
                  <a:srgbClr val="FF0000"/>
                </a:solidFill>
              </a:rPr>
              <a:t>掌握科技与具体数据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3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任课教师介绍：韩峰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物理系博士生</a:t>
            </a:r>
            <a:endParaRPr lang="en-US" altLang="zh-CN" dirty="0"/>
          </a:p>
          <a:p>
            <a:r>
              <a:rPr lang="zh-CN" altLang="en-US" dirty="0" smtClean="0"/>
              <a:t>研究方向：量子力学、区块链与比特币</a:t>
            </a:r>
            <a:endParaRPr lang="en-US" altLang="zh-CN" dirty="0" smtClean="0"/>
          </a:p>
          <a:p>
            <a:r>
              <a:rPr lang="zh-CN" altLang="en-US" dirty="0" smtClean="0"/>
              <a:t>学历：物理学士、物理硕士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4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任课教师介绍：帅天龙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竞天公诚律师事务所：合伙人</a:t>
            </a:r>
            <a:endParaRPr lang="en-US" altLang="zh-CN" dirty="0" smtClean="0"/>
          </a:p>
          <a:p>
            <a:r>
              <a:rPr lang="zh-CN" altLang="en-US" dirty="0" smtClean="0"/>
              <a:t>学历：法学学士、法学硕士、法学博士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任课教师介绍：蔡維德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清华长江学者、北航千人计划学者</a:t>
            </a:r>
            <a:endParaRPr lang="en-US" altLang="zh-CN" dirty="0"/>
          </a:p>
          <a:p>
            <a:r>
              <a:rPr lang="zh-CN" altLang="en-US" dirty="0" smtClean="0"/>
              <a:t>研究方向：服务计算、软件工程</a:t>
            </a:r>
            <a:endParaRPr lang="en-US" altLang="zh-CN" dirty="0" smtClean="0"/>
          </a:p>
          <a:p>
            <a:r>
              <a:rPr lang="zh-CN" altLang="en-US" dirty="0" smtClean="0"/>
              <a:t>学历：计算机学士、计算科学硕士、计算科学博士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5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课程助教介绍：汪丹华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环境学院工程管理硕士</a:t>
            </a:r>
            <a:endParaRPr lang="en-US" altLang="zh-CN" dirty="0"/>
          </a:p>
          <a:p>
            <a:r>
              <a:rPr lang="zh-CN" altLang="en-US" dirty="0" smtClean="0"/>
              <a:t>学历：经济学学士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9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认知科学的范畴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51" y="1517671"/>
            <a:ext cx="4905312" cy="4905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181" y="6410772"/>
            <a:ext cx="60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source: </a:t>
            </a: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Cognitive_science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2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65236" y="969621"/>
            <a:ext cx="8658544" cy="6861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目标：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236" y="155405"/>
            <a:ext cx="8658544" cy="6861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背景：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69227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 smtClean="0">
                <a:solidFill>
                  <a:schemeClr val="bg2">
                    <a:lumMod val="25000"/>
                  </a:schemeClr>
                </a:solidFill>
                <a:latin typeface="华文细黑"/>
                <a:ea typeface="华文细黑"/>
                <a:cs typeface="华文细黑"/>
              </a:rPr>
              <a:t>效果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15099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 smtClean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输出</a:t>
            </a:r>
            <a:endParaRPr lang="en-US" sz="28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5235" y="6083204"/>
            <a:ext cx="8658545" cy="6861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外部因素：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291929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 smtClean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活动</a:t>
            </a:r>
            <a:endParaRPr lang="en-US" sz="28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5235" y="1807198"/>
            <a:ext cx="2254553" cy="418529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 smtClean="0">
                <a:solidFill>
                  <a:srgbClr val="4A452A"/>
                </a:solidFill>
                <a:latin typeface="华文细黑"/>
                <a:ea typeface="华文细黑"/>
                <a:cs typeface="华文细黑"/>
              </a:rPr>
              <a:t>输入</a:t>
            </a:r>
            <a:endParaRPr lang="en-US" sz="2800" dirty="0">
              <a:solidFill>
                <a:srgbClr val="4A452A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11189" y="2505670"/>
            <a:ext cx="19582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以学科专业的知识体系为研讨的对象，根据多学科之间的关键人物、机构、科技历史的对比，体认群体认知能力发展的脉络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992483" y="2497358"/>
            <a:ext cx="122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语汇体系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0877" y="3343672"/>
            <a:ext cx="1384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维基网站</a:t>
            </a:r>
            <a:endParaRPr lang="en-US" altLang="zh-CN" dirty="0" smtClean="0"/>
          </a:p>
          <a:p>
            <a:r>
              <a:rPr lang="en-US" dirty="0" smtClean="0"/>
              <a:t>(</a:t>
            </a:r>
            <a:r>
              <a:rPr lang="zh-CN" altLang="en-US" dirty="0" smtClean="0"/>
              <a:t>清华辞典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08295" y="4466985"/>
            <a:ext cx="15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小组学习报告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56816" y="4862280"/>
            <a:ext cx="2066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经过个人及小组作业，掌握网络化与数字化的知识内容出版的工作流程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947553" y="30590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课堂讨论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47553" y="36226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文献阅读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00941" y="4186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创作维基词条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6721" y="47497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小组协同作业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7553" y="24955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专家授课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88005" y="5313298"/>
            <a:ext cx="182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网络化工具学习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6851" y="24973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经典文献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0603" y="34360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网络化学习工具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1435" y="43746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多领域专家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9945" y="5313298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参与学生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41767" y="1013882"/>
            <a:ext cx="68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共同</a:t>
            </a:r>
            <a:r>
              <a:rPr lang="en-US" altLang="zh-CN" dirty="0" smtClean="0"/>
              <a:t>)</a:t>
            </a:r>
            <a:r>
              <a:rPr lang="zh-CN" altLang="en-US" dirty="0" smtClean="0"/>
              <a:t>学习如何学习；经由整理多学科基础语汇</a:t>
            </a:r>
            <a:r>
              <a:rPr lang="zh-CN" altLang="en-US" dirty="0"/>
              <a:t>体系的过程，</a:t>
            </a:r>
            <a:r>
              <a:rPr lang="zh-CN" altLang="en-US" dirty="0" smtClean="0"/>
              <a:t>建立一个</a:t>
            </a:r>
            <a:r>
              <a:rPr lang="zh-CN" altLang="en-US" dirty="0"/>
              <a:t>超越</a:t>
            </a:r>
            <a:r>
              <a:rPr lang="zh-CN" altLang="en-US" dirty="0" smtClean="0"/>
              <a:t>学科的认知基础，掌握超越学科界限的学习方法。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41767" y="155405"/>
            <a:ext cx="684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博雅教育需要一门超越学科界限的课</a:t>
            </a:r>
            <a:r>
              <a:rPr lang="zh-CN" altLang="en-US" dirty="0"/>
              <a:t>程</a:t>
            </a:r>
            <a:r>
              <a:rPr lang="zh-CN" altLang="en-US" dirty="0" smtClean="0"/>
              <a:t>；二年级学</a:t>
            </a:r>
            <a:r>
              <a:rPr lang="zh-CN" altLang="en-US" dirty="0"/>
              <a:t>生来自不同专业</a:t>
            </a:r>
            <a:r>
              <a:rPr lang="zh-CN" altLang="en-US" dirty="0" smtClean="0"/>
              <a:t>；学生专业知识基础差异</a:t>
            </a:r>
            <a:r>
              <a:rPr lang="zh-CN" altLang="en-US" dirty="0"/>
              <a:t>性</a:t>
            </a:r>
            <a:r>
              <a:rPr lang="zh-CN" altLang="en-US" dirty="0" smtClean="0"/>
              <a:t>不大，知识储备的起点接近。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657699" y="6122906"/>
            <a:ext cx="705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其他课业压力；新发现的科技和工具在本课程的应用；未知的课程参与者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8295" y="5313298"/>
            <a:ext cx="15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学习过程数据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3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具有学习能力的群体认知架构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83198" y="5802997"/>
            <a:ext cx="6903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Enhancing Teaching and Learning Through Educational Data Mining and </a:t>
            </a:r>
            <a:br>
              <a:rPr lang="en-US" dirty="0" smtClean="0"/>
            </a:br>
            <a:r>
              <a:rPr lang="en-US" dirty="0" smtClean="0"/>
              <a:t>Learning Analytics: An Issue Brief                 US Department of Education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94" y="1241334"/>
            <a:ext cx="5300699" cy="46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704</Words>
  <Application>Microsoft Macintosh PowerPoint</Application>
  <PresentationFormat>On-screen Show (4:3)</PresentationFormat>
  <Paragraphs>169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超越学科的认知基础</vt:lpstr>
      <vt:lpstr>任课教师介绍：顧學雍</vt:lpstr>
      <vt:lpstr>任课教师介绍：韩峰</vt:lpstr>
      <vt:lpstr>任课教师介绍：帅天龙</vt:lpstr>
      <vt:lpstr>任课教师介绍：蔡維德</vt:lpstr>
      <vt:lpstr>课程助教介绍：汪丹华</vt:lpstr>
      <vt:lpstr>认知科学的范畴</vt:lpstr>
      <vt:lpstr>PowerPoint Presentation</vt:lpstr>
      <vt:lpstr>具有学习能力的群体认知架构</vt:lpstr>
      <vt:lpstr>PowerPoint Presentation</vt:lpstr>
      <vt:lpstr>学习行为数据的三层次</vt:lpstr>
      <vt:lpstr>课程设计理念</vt:lpstr>
      <vt:lpstr>课程特色</vt:lpstr>
      <vt:lpstr>知识复杂度的架构</vt:lpstr>
      <vt:lpstr>Permissionless Innovation</vt:lpstr>
      <vt:lpstr>背景：互联网＋的时代</vt:lpstr>
      <vt:lpstr>目标：学习如何学习</vt:lpstr>
      <vt:lpstr>比对不同学科语汇体系之异同</vt:lpstr>
      <vt:lpstr>预期效果：体验认知的基本套路</vt:lpstr>
      <vt:lpstr>PowerPoint Presentation</vt:lpstr>
      <vt:lpstr>PowerPoint Presentation</vt:lpstr>
      <vt:lpstr>输出：清华辞典项目</vt:lpstr>
      <vt:lpstr>课程要求</vt:lpstr>
      <vt:lpstr>各小组学习报告将编撰成册</vt:lpstr>
      <vt:lpstr>群体学习的副产品：  分析过程数据，发掘学习机会</vt:lpstr>
      <vt:lpstr>PowerPoint Presentation</vt:lpstr>
      <vt:lpstr>PowerPoint Presentation</vt:lpstr>
      <vt:lpstr>协同学习的宏观／介观／微观层次：  群体学习进度以统计或数字化信息平台展示  充分利用现场讨论的机会  下课后，使用各类通讯工具</vt:lpstr>
      <vt:lpstr>协同学习的宏观／介观／微观层次：  群体学习进度以统计或数字化信息平台展示  充分利用现场讨论的机会  下课后，使用各类通讯工具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超越学科的认知基础</dc:title>
  <dc:creator>benkoo</dc:creator>
  <cp:lastModifiedBy>w</cp:lastModifiedBy>
  <cp:revision>313</cp:revision>
  <cp:lastPrinted>2015-09-17T11:16:02Z</cp:lastPrinted>
  <dcterms:created xsi:type="dcterms:W3CDTF">2015-09-15T20:25:19Z</dcterms:created>
  <dcterms:modified xsi:type="dcterms:W3CDTF">2015-09-17T11:16:09Z</dcterms:modified>
</cp:coreProperties>
</file>